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64" r:id="rId3"/>
    <p:sldId id="321" r:id="rId4"/>
    <p:sldId id="322" r:id="rId5"/>
    <p:sldId id="324" r:id="rId6"/>
    <p:sldId id="323" r:id="rId7"/>
    <p:sldId id="291" r:id="rId8"/>
    <p:sldId id="325" r:id="rId9"/>
    <p:sldId id="327" r:id="rId10"/>
    <p:sldId id="328" r:id="rId11"/>
    <p:sldId id="330" r:id="rId12"/>
    <p:sldId id="329" r:id="rId13"/>
    <p:sldId id="331" r:id="rId14"/>
    <p:sldId id="271" r:id="rId15"/>
    <p:sldId id="332" r:id="rId16"/>
    <p:sldId id="333" r:id="rId17"/>
    <p:sldId id="295" r:id="rId18"/>
    <p:sldId id="344" r:id="rId19"/>
    <p:sldId id="346" r:id="rId20"/>
    <p:sldId id="334" r:id="rId21"/>
    <p:sldId id="296" r:id="rId22"/>
    <p:sldId id="336" r:id="rId23"/>
    <p:sldId id="335" r:id="rId24"/>
    <p:sldId id="337" r:id="rId25"/>
    <p:sldId id="338" r:id="rId26"/>
    <p:sldId id="298" r:id="rId27"/>
    <p:sldId id="339" r:id="rId28"/>
    <p:sldId id="342" r:id="rId29"/>
    <p:sldId id="341" r:id="rId30"/>
    <p:sldId id="340" r:id="rId31"/>
    <p:sldId id="343" r:id="rId32"/>
    <p:sldId id="31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FF33"/>
    <a:srgbClr val="CC3300"/>
    <a:srgbClr val="FF0066"/>
    <a:srgbClr val="FF0000"/>
    <a:srgbClr val="009900"/>
    <a:srgbClr val="CC3399"/>
    <a:srgbClr val="0000FF"/>
    <a:srgbClr val="99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6416" autoAdjust="0"/>
  </p:normalViewPr>
  <p:slideViewPr>
    <p:cSldViewPr snapToGrid="0">
      <p:cViewPr varScale="1">
        <p:scale>
          <a:sx n="51" d="100"/>
          <a:sy n="51" d="100"/>
        </p:scale>
        <p:origin x="124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ation.pravo.gov.ru/Document/View/0001202102030022" TargetMode="External"/><Relationship Id="rId5" Type="http://schemas.openxmlformats.org/officeDocument/2006/relationships/hyperlink" Target="http://publication.pravo.gov.ru/Document/View/0001202011120001" TargetMode="External"/><Relationship Id="rId4" Type="http://schemas.openxmlformats.org/officeDocument/2006/relationships/hyperlink" Target="http://publication.pravo.gov.ru/Document/View/000120201221012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f4f7837770384bfa1faa1827ec8d72d4/download/555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cs.edu.gov.ru/document/8a9cc6ca040d8c6dd31a077fd2a6e226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1609" y="1091681"/>
            <a:ext cx="62781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CC0099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ln w="22225">
                  <a:noFill/>
                  <a:prstDash val="solid"/>
                </a:ln>
                <a:solidFill>
                  <a:srgbClr val="CC0099"/>
                </a:solidFill>
                <a:latin typeface="Comic Sans MS" pitchFamily="66" charset="0"/>
                <a:ea typeface="Tahoma" panose="020B0604030504040204" pitchFamily="34" charset="0"/>
                <a:cs typeface="Arial" panose="020B0604020202020204" pitchFamily="34" charset="0"/>
              </a:rPr>
              <a:t>Федеральная образовательная программа в действии.</a:t>
            </a: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FF0066"/>
                </a:solidFill>
                <a:latin typeface="Arial Black" pitchFamily="34" charset="0"/>
              </a:rPr>
              <a:t>Структура ООП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21434" cy="413385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10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0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0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39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Разделы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Названия разделов обязательной части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022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Общие положения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44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/>
                        <a:t>Целевой</a:t>
                      </a:r>
                      <a:r>
                        <a:rPr lang="tt-RU" sz="2000" baseline="0" dirty="0"/>
                        <a:t> раздел (пояснительная записка внутри)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7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II</a:t>
                      </a:r>
                      <a:endParaRPr lang="ru-RU" sz="2000" dirty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Содержательный раздел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4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III</a:t>
                      </a:r>
                      <a:endParaRPr lang="ru-RU" sz="20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Организационный</a:t>
                      </a:r>
                      <a:r>
                        <a:rPr lang="ru-RU" sz="2000" baseline="0" dirty="0"/>
                        <a:t> раздел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11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FF0066"/>
                </a:solidFill>
                <a:latin typeface="Arial Black" pitchFamily="34" charset="0"/>
              </a:rPr>
              <a:t>Целевой раздел ООП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318161"/>
          <a:ext cx="6721434" cy="40138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7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1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Пп</a:t>
                      </a:r>
                      <a:r>
                        <a:rPr lang="ru-RU" sz="1400" dirty="0"/>
                        <a:t> ФОП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Названия разделов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Содержание</a:t>
                      </a:r>
                      <a:r>
                        <a:rPr lang="ru-RU" sz="1400" baseline="0" dirty="0"/>
                        <a:t> разделов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6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Пояснительная записка	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цели, задачи, принципы формирования;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41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программы в младенческом, раннем, дошкольном возрастах, а также на этапе завершения освоения программы;	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29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	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подходы к педагогической диагностике, специфика </a:t>
                      </a:r>
                      <a:r>
                        <a:rPr lang="ru-RU" sz="16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lang="ru-RU" sz="1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диагностики достижения планируемых результатов.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43355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045029" y="795648"/>
            <a:ext cx="6947065" cy="451261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0028A8"/>
                </a:solidFill>
                <a:latin typeface="Arial Black" pitchFamily="34" charset="0"/>
              </a:rPr>
              <a:t>Трансформация целевых установок</a:t>
            </a: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1021278" y="1211284"/>
            <a:ext cx="3265714" cy="593766"/>
          </a:xfrm>
        </p:spPr>
        <p:txBody>
          <a:bodyPr>
            <a:normAutofit fontScale="25000" lnSpcReduction="20000"/>
          </a:bodyPr>
          <a:lstStyle/>
          <a:p>
            <a:endParaRPr lang="ru-RU" altLang="ru-RU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4300" dirty="0">
                <a:solidFill>
                  <a:srgbClr val="0070C0"/>
                </a:solidFill>
                <a:cs typeface="Times New Roman" panose="02020603050405020304" pitchFamily="18" charset="0"/>
              </a:rPr>
              <a:t>ПООП ДО (одобрена решением ФУМО по общему образованию, протокол от 20 мая 2015 г. № 2/15)</a:t>
            </a:r>
          </a:p>
          <a:p>
            <a:endParaRPr lang="ru-RU" dirty="0"/>
          </a:p>
        </p:txBody>
      </p:sp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1009403" y="1757548"/>
            <a:ext cx="3348842" cy="34702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altLang="ru-RU" dirty="0"/>
              <a:t>Целью Программы является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</a:t>
            </a:r>
          </a:p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>
          <a:xfrm>
            <a:off x="4572001" y="1104405"/>
            <a:ext cx="3550722" cy="546265"/>
          </a:xfrm>
        </p:spPr>
        <p:txBody>
          <a:bodyPr>
            <a:normAutofit fontScale="25000" lnSpcReduction="20000"/>
          </a:bodyPr>
          <a:lstStyle/>
          <a:p>
            <a:endParaRPr lang="ru-RU" altLang="ru-RU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4300" dirty="0">
                <a:solidFill>
                  <a:srgbClr val="C00000"/>
                </a:solidFill>
                <a:cs typeface="Times New Roman" panose="02020603050405020304" pitchFamily="18" charset="0"/>
              </a:rPr>
              <a:t>ФОП ДО (Приказ </a:t>
            </a:r>
            <a:r>
              <a:rPr lang="ru-RU" altLang="ru-RU" sz="43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altLang="ru-RU" sz="4300" dirty="0">
                <a:solidFill>
                  <a:srgbClr val="C00000"/>
                </a:solidFill>
                <a:cs typeface="Times New Roman" panose="02020603050405020304" pitchFamily="18" charset="0"/>
              </a:rPr>
              <a:t> России от 25 ноября 2022 г. № 1028 )</a:t>
            </a:r>
          </a:p>
          <a:p>
            <a:endParaRPr lang="ru-RU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4"/>
          </p:nvPr>
        </p:nvSpPr>
        <p:spPr>
          <a:xfrm>
            <a:off x="4617276" y="1603169"/>
            <a:ext cx="3493571" cy="38264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dirty="0"/>
              <a:t>	</a:t>
            </a:r>
            <a:r>
              <a:rPr lang="ru-RU" altLang="ru-RU" sz="2200" dirty="0"/>
              <a:t>Целью Программы является </a:t>
            </a:r>
            <a:r>
              <a:rPr lang="ru-RU" altLang="ru-RU" sz="2200" b="1" dirty="0">
                <a:solidFill>
                  <a:srgbClr val="FF0000"/>
                </a:solidFill>
              </a:rPr>
              <a:t>разностороннее развитие ребенка </a:t>
            </a:r>
            <a:r>
              <a:rPr lang="ru-RU" altLang="ru-RU" sz="2200" dirty="0"/>
              <a:t>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</a:p>
          <a:p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4156364" y="2755076"/>
            <a:ext cx="712519" cy="5581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2108" y="69114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5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п</a:t>
                      </a:r>
                      <a:r>
                        <a:rPr lang="ru-RU" sz="1400" dirty="0"/>
                        <a:t>/</a:t>
                      </a:r>
                      <a:r>
                        <a:rPr lang="ru-RU" sz="1400" dirty="0" err="1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Обязательная</a:t>
                      </a:r>
                      <a:r>
                        <a:rPr lang="ru-RU" sz="1400" baseline="0" dirty="0"/>
                        <a:t> часть. </a:t>
                      </a:r>
                      <a:r>
                        <a:rPr lang="ru-RU" sz="1400" baseline="0" dirty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Конструктор частей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задачи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в</a:t>
                      </a:r>
                      <a:r>
                        <a:rPr lang="ru-RU" sz="1400" baseline="0" dirty="0">
                          <a:latin typeface="+mn-lt"/>
                        </a:rPr>
                        <a:t> </a:t>
                      </a:r>
                      <a:r>
                        <a:rPr lang="ru-RU" sz="1400" dirty="0">
                          <a:latin typeface="+mn-lt"/>
                        </a:rPr>
                        <a:t>младенческом,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? </a:t>
                      </a:r>
                    </a:p>
                    <a:p>
                      <a:pPr algn="ctr"/>
                      <a:r>
                        <a:rPr lang="ru-RU" sz="1600" dirty="0"/>
                        <a:t>специальные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27718" y="916771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5652" y="697635"/>
            <a:ext cx="6911437" cy="656152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Arial Black" pitchFamily="34" charset="0"/>
              </a:rPr>
              <a:t>Задачный блок(принципы –в соответствии с ФГОС ДО)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51905" y="1389413"/>
            <a:ext cx="6745185" cy="4512624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pPr algn="just"/>
            <a:r>
              <a:rPr lang="ru-RU" dirty="0">
                <a:solidFill>
                  <a:srgbClr val="CC3399"/>
                </a:solidFill>
              </a:rPr>
              <a:t>обеспечение 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dirty="0">
                <a:solidFill>
                  <a:srgbClr val="CC3399"/>
                </a:solidFill>
              </a:rPr>
              <a:t>приобщение детей (в соответствии с возрастными особенностями) к базовым ценностям российского народа;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dirty="0">
                <a:solidFill>
                  <a:srgbClr val="CC3399"/>
                </a:solidFill>
              </a:rPr>
              <a:t>построение (структурирование) содержания образовательной работы на основе учета возрастных и индивидуальных особенностей развития;</a:t>
            </a:r>
          </a:p>
          <a:p>
            <a:pPr algn="just"/>
            <a:r>
              <a:rPr lang="ru-RU" dirty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dirty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dirty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dirty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/>
            <a:r>
              <a:rPr lang="ru-RU" dirty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21484" y="105927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5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</a:t>
                      </a:r>
                      <a:r>
                        <a:rPr lang="ru-RU" sz="1400" dirty="0" err="1"/>
                        <a:t>п</a:t>
                      </a:r>
                      <a:r>
                        <a:rPr lang="ru-RU" sz="1400" dirty="0"/>
                        <a:t>/</a:t>
                      </a:r>
                      <a:r>
                        <a:rPr lang="ru-RU" sz="1400" dirty="0" err="1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Обязательная</a:t>
                      </a:r>
                      <a:r>
                        <a:rPr lang="ru-RU" sz="1400" baseline="0" dirty="0"/>
                        <a:t> часть. </a:t>
                      </a:r>
                      <a:r>
                        <a:rPr lang="ru-RU" sz="1400" baseline="0" dirty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Конструктор частей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задачи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в</a:t>
                      </a:r>
                      <a:r>
                        <a:rPr lang="ru-RU" sz="1400" baseline="0" dirty="0">
                          <a:latin typeface="+mn-lt"/>
                        </a:rPr>
                        <a:t> </a:t>
                      </a:r>
                      <a:r>
                        <a:rPr lang="ru-RU" sz="1400" dirty="0">
                          <a:latin typeface="+mn-lt"/>
                        </a:rPr>
                        <a:t>младенческом,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? </a:t>
                      </a:r>
                    </a:p>
                    <a:p>
                      <a:pPr algn="ctr"/>
                      <a:r>
                        <a:rPr lang="ru-RU" sz="1600" dirty="0"/>
                        <a:t>специальные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58347" y="91677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5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Конструктор частей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/>
                        <a:t>Пп</a:t>
                      </a:r>
                      <a:r>
                        <a:rPr lang="ru-RU" sz="1200" dirty="0"/>
                        <a:t> ФОП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Обязательная</a:t>
                      </a:r>
                      <a:r>
                        <a:rPr lang="ru-RU" sz="1200" baseline="0" dirty="0"/>
                        <a:t> часть. </a:t>
                      </a:r>
                      <a:r>
                        <a:rPr lang="ru-RU" sz="1200" baseline="0" dirty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23.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343354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50027" y="273133"/>
            <a:ext cx="6840186" cy="498763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>
                <a:solidFill>
                  <a:srgbClr val="009900"/>
                </a:solidFill>
              </a:rPr>
              <a:t>17</a:t>
            </a:r>
            <a:r>
              <a:rPr lang="tt-RU" sz="1600" b="1" dirty="0">
                <a:solidFill>
                  <a:srgbClr val="009900"/>
                </a:solidFill>
              </a:rPr>
              <a:t>. </a:t>
            </a:r>
            <a:r>
              <a:rPr lang="ru-RU" sz="1600" b="1" dirty="0">
                <a:solidFill>
                  <a:srgbClr val="009900"/>
                </a:solidFill>
              </a:rPr>
              <a:t>Задачи и содержание образования (обучения и воспитания) по образовательным областям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73035" y="890649"/>
            <a:ext cx="6840930" cy="3896900"/>
          </a:xfrm>
        </p:spPr>
        <p:txBody>
          <a:bodyPr/>
          <a:lstStyle/>
          <a:p>
            <a:endParaRPr lang="ru-RU" dirty="0"/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/>
              <a:t>18. СКР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/>
              <a:t>19. ПР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/>
              <a:t>20. РР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/>
              <a:t>21. ХЭР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/>
              <a:t>22. ФР</a:t>
            </a:r>
          </a:p>
          <a:p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3325091" y="1080654"/>
            <a:ext cx="4429495" cy="347947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каждой ОО определены:</a:t>
            </a:r>
          </a:p>
          <a:p>
            <a:r>
              <a:rPr lang="ru-RU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Основные задачи образовательной деятельности по возрастам</a:t>
            </a:r>
          </a:p>
          <a:p>
            <a:pPr algn="ctr"/>
            <a:r>
              <a:rPr lang="ru-RU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по возрастам</a:t>
            </a:r>
          </a:p>
          <a:p>
            <a:pPr algn="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 воспитания и формируемые ценности в совокупности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40238" y="23987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55023" y="1104406"/>
            <a:ext cx="6804561" cy="42531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/>
              <a:t>23.1. ДО может быть получено в ДОО, а также вне ее - в </a:t>
            </a:r>
            <a:r>
              <a:rPr lang="ru-RU" b="1" dirty="0">
                <a:solidFill>
                  <a:srgbClr val="0033CC"/>
                </a:solidFill>
              </a:rPr>
              <a:t>форме семейного образования</a:t>
            </a:r>
            <a:r>
              <a:rPr lang="ru-RU" b="1" dirty="0"/>
              <a:t>. Форма получения ДО определяется родителями … </a:t>
            </a:r>
            <a:r>
              <a:rPr lang="ru-RU" b="1" dirty="0">
                <a:solidFill>
                  <a:srgbClr val="0033CC"/>
                </a:solidFill>
              </a:rPr>
              <a:t>учитывается мнение ребенка</a:t>
            </a:r>
          </a:p>
          <a:p>
            <a:pPr algn="just"/>
            <a:r>
              <a:rPr lang="ru-RU" b="1" dirty="0"/>
              <a:t>23.2. Образовательная организация может использовать </a:t>
            </a:r>
            <a:r>
              <a:rPr lang="ru-RU" b="1" dirty="0">
                <a:solidFill>
                  <a:srgbClr val="0033CC"/>
                </a:solidFill>
              </a:rPr>
              <a:t>сетевую форму </a:t>
            </a:r>
            <a:r>
              <a:rPr lang="ru-RU" b="1" dirty="0"/>
              <a:t>реализации образовательных программ ДО и (или) отдельных компонентов, предусмотренных образовательными программами</a:t>
            </a:r>
          </a:p>
          <a:p>
            <a:pPr algn="just"/>
            <a:r>
              <a:rPr lang="ru-RU" b="1" dirty="0"/>
              <a:t>23.3. При реализации образовательных программ дошкольного образования могут использоваться различные образовательные технологии, в том числе </a:t>
            </a:r>
            <a:r>
              <a:rPr lang="ru-RU" b="1" dirty="0">
                <a:solidFill>
                  <a:srgbClr val="0033CC"/>
                </a:solidFill>
              </a:rPr>
              <a:t>дистанционные образовательные технологии, электронное обучение</a:t>
            </a:r>
            <a:r>
              <a:rPr lang="ru-RU" b="1" dirty="0"/>
              <a:t>, исключая образовательные технологии, которые могут нанести вред здоровью детей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6275" y="414140"/>
            <a:ext cx="7255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Пункт 23 ФОП ДО. Вариативные формы, способы, методы и средства реализации программы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47116" y="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5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Конструктор частей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/>
                        <a:t>Пп</a:t>
                      </a:r>
                      <a:r>
                        <a:rPr lang="ru-RU" sz="1200" baseline="0" dirty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Обязательная</a:t>
                      </a:r>
                      <a:r>
                        <a:rPr lang="ru-RU" sz="1200" baseline="0" dirty="0"/>
                        <a:t> часть. </a:t>
                      </a:r>
                      <a:r>
                        <a:rPr lang="ru-RU" sz="1200" baseline="0" dirty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23.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02731" y="75051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38151" y="831273"/>
            <a:ext cx="7125194" cy="73627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1E3ADA"/>
                </a:solidFill>
                <a:latin typeface="Comic Sans MS" pitchFamily="66" charset="0"/>
              </a:rPr>
              <a:t>Обновление нормативной базы </a:t>
            </a:r>
            <a:br>
              <a:rPr lang="ru-RU" sz="2000" b="1" dirty="0">
                <a:solidFill>
                  <a:srgbClr val="1E3ADA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1E3ADA"/>
                </a:solidFill>
                <a:latin typeface="Comic Sans MS" pitchFamily="66" charset="0"/>
              </a:rPr>
              <a:t>      современного дошкольного образования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816925"/>
            <a:ext cx="7577199" cy="4360038"/>
          </a:xfrm>
        </p:spPr>
        <p:txBody>
          <a:bodyPr>
            <a:normAutofit fontScale="62500" lnSpcReduction="20000"/>
          </a:bodyPr>
          <a:lstStyle/>
          <a:p>
            <a:pPr marL="355600" indent="0" algn="just">
              <a:buFont typeface="+mj-lt"/>
              <a:buAutoNum type="arabicPeriod"/>
            </a:pPr>
            <a:r>
              <a:rPr lang="ru-RU" dirty="0">
                <a:solidFill>
                  <a:srgbClr val="0033CC"/>
                </a:solidFill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</a:t>
            </a:r>
          </a:p>
          <a:p>
            <a:pPr marL="355600" indent="0" algn="just">
              <a:buFont typeface="+mj-lt"/>
              <a:buAutoNum type="arabicPeriod"/>
            </a:pPr>
            <a:r>
              <a:rPr lang="ru-RU" dirty="0">
                <a:solidFill>
                  <a:srgbClr val="0033CC"/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 духовно-нравственных ценностей»</a:t>
            </a:r>
          </a:p>
          <a:p>
            <a:pPr marL="355600" indent="0" algn="just">
              <a:buAutoNum type="arabicPeriod"/>
            </a:pPr>
            <a:r>
              <a:rPr lang="ru-RU" dirty="0">
                <a:solidFill>
                  <a:srgbClr val="0033CC"/>
                </a:solidFill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  <a:p>
            <a:pPr marL="355600" indent="0" algn="just">
              <a:buAutoNum type="arabicPeriod"/>
            </a:pPr>
            <a:r>
              <a:rPr lang="ru-RU" dirty="0">
                <a:solidFill>
                  <a:srgbClr val="0033CC"/>
                </a:solidFill>
              </a:rPr>
              <a:t>Обновленный ФГОС дошкольного образования в редакции приказа </a:t>
            </a:r>
            <a:r>
              <a:rPr lang="ru-RU" dirty="0" err="1">
                <a:solidFill>
                  <a:srgbClr val="0033CC"/>
                </a:solidFill>
              </a:rPr>
              <a:t>Минпросвещения</a:t>
            </a:r>
            <a:r>
              <a:rPr lang="ru-RU" dirty="0">
                <a:solidFill>
                  <a:srgbClr val="0033CC"/>
                </a:solidFill>
              </a:rPr>
              <a:t> России от </a:t>
            </a:r>
            <a:r>
              <a:rPr lang="ru-RU" dirty="0">
                <a:solidFill>
                  <a:srgbClr val="0033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 ноября 2022 г. № 955 (зарегистрирован в Минюсте России 6 февраля 2023 г., регистрационный № 72264)</a:t>
            </a:r>
          </a:p>
          <a:p>
            <a:pPr marL="355600" indent="0" algn="just">
              <a:buAutoNum type="arabicPeriod"/>
            </a:pPr>
            <a:r>
              <a:rPr lang="ru-RU" dirty="0">
                <a:solidFill>
                  <a:srgbClr val="0033CC"/>
                </a:solidFill>
                <a:cs typeface="Times New Roman" panose="02020603050405020304" pitchFamily="18" charset="0"/>
              </a:rPr>
              <a:t>Федеральная образовательная программа дошкольного образования (приказ </a:t>
            </a:r>
            <a:r>
              <a:rPr lang="ru-RU" dirty="0" err="1">
                <a:solidFill>
                  <a:srgbClr val="0033CC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solidFill>
                  <a:srgbClr val="0033CC"/>
                </a:solidFill>
                <a:cs typeface="Times New Roman" panose="02020603050405020304" pitchFamily="18" charset="0"/>
              </a:rPr>
              <a:t> России от  25 ноября 2022 г. № 1028, зарегистрирован в Минюсте России 28 декабря 2022 г., регистрационный № 71847)</a:t>
            </a:r>
            <a:endParaRPr lang="ru-RU" dirty="0">
              <a:solidFill>
                <a:srgbClr val="0033CC"/>
              </a:solidFill>
            </a:endParaRPr>
          </a:p>
          <a:p>
            <a:pPr algn="r">
              <a:buNone/>
            </a:pPr>
            <a:endParaRPr lang="ru-RU" dirty="0"/>
          </a:p>
        </p:txBody>
      </p:sp>
      <p:pic>
        <p:nvPicPr>
          <p:cNvPr id="8" name="Picture 2" descr="C:\Users\Пользователь\Downloads\Wh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58" y="783772"/>
            <a:ext cx="1208670" cy="91489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6243" y="94052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FF"/>
                </a:solidFill>
                <a:latin typeface="Arial Black" pitchFamily="34" charset="0"/>
              </a:rPr>
              <a:t>Архитектура организационного раздела</a:t>
            </a: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3899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58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8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Конструктор частей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/>
                        <a:t>Пп</a:t>
                      </a:r>
                      <a:r>
                        <a:rPr lang="ru-RU" sz="1200" baseline="0" dirty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Обязательная</a:t>
                      </a:r>
                      <a:r>
                        <a:rPr lang="ru-RU" sz="1200" baseline="0" dirty="0"/>
                        <a:t> часть. 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Часть, формируемая участниками образовательных отношений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30.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Психолого-педагогические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-</a:t>
                      </a:r>
                      <a:endParaRPr lang="ru-RU" sz="20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31.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Особенности организации РППС		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+?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32.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Материально-техническое обеспечение программы, обеспеченность методическими материалами и средствами обучения и воспитания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перечень литературных, музыкальных, художественных, анимационных произведений для реализации программы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34.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Кадровые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35.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режим и распорядок дня в дошкольных группах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36.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Календарный план воспитательной работы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скорее 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509609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dirty="0">
                <a:solidFill>
                  <a:srgbClr val="66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21</a:t>
            </a:r>
            <a:endParaRPr lang="tt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908" y="735939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РППС рассматривается как </a:t>
            </a:r>
            <a:r>
              <a:rPr lang="ru-RU" sz="2400" dirty="0">
                <a:solidFill>
                  <a:srgbClr val="FF0000"/>
                </a:solidFill>
              </a:rPr>
              <a:t>часть образовательной среды </a:t>
            </a:r>
            <a:r>
              <a:rPr lang="ru-RU" sz="2400" dirty="0"/>
              <a:t>и фактор, обогащающий развитие детей.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РППС ДОО выступает </a:t>
            </a:r>
            <a:r>
              <a:rPr lang="ru-RU" sz="2400" dirty="0">
                <a:solidFill>
                  <a:srgbClr val="FF0000"/>
                </a:solidFill>
              </a:rPr>
              <a:t>основой</a:t>
            </a:r>
            <a:r>
              <a:rPr lang="ru-RU" sz="2400" dirty="0"/>
              <a:t> для разнообразной, разносторонне развивающей, содержательной и привлекательной для каждого ребенка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РППС создает возможности </a:t>
            </a:r>
            <a:r>
              <a:rPr lang="ru-RU" sz="2400" dirty="0">
                <a:solidFill>
                  <a:srgbClr val="FF0000"/>
                </a:solidFill>
              </a:rPr>
              <a:t>для учета </a:t>
            </a:r>
            <a:r>
              <a:rPr lang="ru-RU" sz="2400" dirty="0"/>
              <a:t>особенностей, возможностей и интересов детей, коррекции недостатков их развития.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Федеральная программа не выдвигает жестких требований к организации РППС и оставляет за ДОО право </a:t>
            </a:r>
            <a:r>
              <a:rPr lang="ru-RU" sz="2400" dirty="0">
                <a:solidFill>
                  <a:srgbClr val="FF0000"/>
                </a:solidFill>
              </a:rPr>
              <a:t>самостоятельного проектирования РППС.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РППС ДОО создается как </a:t>
            </a:r>
            <a:r>
              <a:rPr lang="ru-RU" sz="2400" dirty="0">
                <a:solidFill>
                  <a:srgbClr val="FF0000"/>
                </a:solidFill>
              </a:rPr>
              <a:t>единое пространство</a:t>
            </a:r>
            <a:r>
              <a:rPr lang="ru-RU" sz="2400" dirty="0"/>
              <a:t>, все компоненты которого, как в помещении, так и вне его, согласуются между собой по содержанию, масштабу, художественному решению.</a:t>
            </a:r>
          </a:p>
          <a:p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0989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			</a:t>
            </a:r>
            <a:r>
              <a:rPr lang="ru-RU" sz="2400" b="1" dirty="0"/>
              <a:t>РППС включает: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/>
              <a:t>организованное пространство (территория ДОО, групповые комнаты, специализированные, технологические, административные и иные помещения),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/>
              <a:t>материалы, оборудование, электронные образовательные ресурсы и средства обучения и воспитания, охраны и укрепления здоровья детей дошкольного возраста,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/>
              <a:t>Материалы для организации самостоятельной творческой деятельности детей. </a:t>
            </a:r>
          </a:p>
          <a:p>
            <a:endParaRPr lang="ru-RU" sz="2400" dirty="0"/>
          </a:p>
        </p:txBody>
      </p:sp>
      <p:pic>
        <p:nvPicPr>
          <p:cNvPr id="6" name="Picture 2" descr="C:\Users\Пользователь\Downloads\c330fcds-1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093" y="819396"/>
            <a:ext cx="1258812" cy="10726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580861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		</a:t>
            </a:r>
            <a:r>
              <a:rPr lang="ru-RU" sz="1800" b="1" dirty="0"/>
              <a:t>При проектировании РППС ДОО нужно учитывать:</a:t>
            </a:r>
          </a:p>
          <a:p>
            <a:pPr algn="just"/>
            <a:r>
              <a:rPr lang="ru-RU" sz="1800" dirty="0"/>
              <a:t>местные этнопсихологические, </a:t>
            </a:r>
            <a:r>
              <a:rPr lang="ru-RU" sz="1800" dirty="0" err="1"/>
              <a:t>социокультурные</a:t>
            </a:r>
            <a:r>
              <a:rPr lang="ru-RU" sz="1800" dirty="0"/>
              <a:t>, культурно-исторические и природно-климатические условия, в которых находится ДОО;</a:t>
            </a:r>
          </a:p>
          <a:p>
            <a:pPr algn="just"/>
            <a:r>
              <a:rPr lang="ru-RU" sz="1800" dirty="0"/>
              <a:t>возраст, уровень развития детей и особенности их деятельности, содержание образования;</a:t>
            </a:r>
          </a:p>
          <a:p>
            <a:pPr algn="just"/>
            <a:r>
              <a:rPr lang="ru-RU" sz="1800" dirty="0"/>
              <a:t>задачи образовательной программы для разных возрастных групп;</a:t>
            </a:r>
          </a:p>
          <a:p>
            <a:pPr algn="just"/>
            <a:r>
              <a:rPr lang="ru-RU" sz="1800" dirty="0"/>
              <a:t>-возможности и потребности участников образовательной деятельности (детей и их семей, педагогов и других сотрудников ДОО, участников сетевого взаимодействия и других участников образовательной деятельности).</a:t>
            </a:r>
          </a:p>
          <a:p>
            <a:pPr algn="r">
              <a:buNone/>
            </a:pPr>
            <a:r>
              <a:rPr lang="ru-RU" sz="1800" dirty="0"/>
              <a:t>	 </a:t>
            </a:r>
            <a:r>
              <a:rPr lang="ru-RU" sz="1800" b="1" dirty="0">
                <a:solidFill>
                  <a:srgbClr val="0033CC"/>
                </a:solidFill>
              </a:rPr>
              <a:t>31.10. РППС в ДОО должна обеспечивать условия для эмоционального благополучия детей и комфортной работы педагогических и учебно-вспомогательных сотрудников</a:t>
            </a:r>
            <a:r>
              <a:rPr lang="ru-RU" sz="1800" dirty="0"/>
              <a:t>.</a:t>
            </a:r>
          </a:p>
        </p:txBody>
      </p:sp>
      <p:pic>
        <p:nvPicPr>
          <p:cNvPr id="7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891" y="760020"/>
            <a:ext cx="1197675" cy="1197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50232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		</a:t>
            </a:r>
            <a:r>
              <a:rPr lang="ru-RU" sz="1800" b="1" dirty="0"/>
              <a:t>РППС должна соответствовать:</a:t>
            </a:r>
          </a:p>
          <a:p>
            <a:r>
              <a:rPr lang="ru-RU" sz="1800" dirty="0"/>
              <a:t>требованиям ФГОС ДО;</a:t>
            </a:r>
          </a:p>
          <a:p>
            <a:r>
              <a:rPr lang="ru-RU" sz="1800" dirty="0"/>
              <a:t>образовательной программе ДОО;</a:t>
            </a:r>
          </a:p>
          <a:p>
            <a:r>
              <a:rPr lang="ru-RU" sz="1800" dirty="0"/>
              <a:t>материально-техническим и медико-социальным условиям пребывания детей в ДОО;</a:t>
            </a:r>
          </a:p>
          <a:p>
            <a:r>
              <a:rPr lang="ru-RU" sz="1800" dirty="0"/>
              <a:t>возрастным особенностям детей;</a:t>
            </a:r>
          </a:p>
          <a:p>
            <a:r>
              <a:rPr lang="ru-RU" sz="1800" dirty="0"/>
              <a:t>воспитывающему характеру обучения детей в ДОО;</a:t>
            </a:r>
          </a:p>
          <a:p>
            <a:r>
              <a:rPr lang="ru-RU" sz="1800" dirty="0"/>
              <a:t>требованиям безопасности и надежности. 	</a:t>
            </a:r>
          </a:p>
          <a:p>
            <a:pPr algn="r">
              <a:buNone/>
            </a:pPr>
            <a:r>
              <a:rPr lang="ru-RU" sz="1800" b="1" dirty="0">
                <a:solidFill>
                  <a:srgbClr val="0033CC"/>
                </a:solidFill>
              </a:rPr>
              <a:t>31.13. Для детей с ОВЗ в ДОО должна иметься специально приспособленная мебель, позволяющая заниматься разными видами деятельности, общаться и играть со сверстниками и, соответственно, в помещениях ДОО должно быть достаточно места для специального.</a:t>
            </a:r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127858" y="828716"/>
            <a:ext cx="1133048" cy="1057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90856" y="90489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157" y="807191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sz="1800" dirty="0"/>
              <a:t>31.11. В ДОО должны быть созданы условия для </a:t>
            </a:r>
            <a:r>
              <a:rPr lang="ru-RU" sz="1800" dirty="0">
                <a:solidFill>
                  <a:srgbClr val="FF0066"/>
                </a:solidFill>
              </a:rPr>
              <a:t>информатизации образовательного процесса</a:t>
            </a:r>
            <a:r>
              <a:rPr lang="ru-RU" sz="1800" dirty="0"/>
              <a:t>. Для этого желательно, чтобы в групповых и прочих помещениях ДОО </a:t>
            </a:r>
            <a:r>
              <a:rPr lang="ru-RU" sz="1800" dirty="0">
                <a:solidFill>
                  <a:srgbClr val="FF0066"/>
                </a:solidFill>
              </a:rPr>
              <a:t>имелось оборудование для использования информационно-коммуникационных технологий в образовательном процессе. </a:t>
            </a:r>
            <a:r>
              <a:rPr lang="ru-RU" sz="1800" dirty="0"/>
              <a:t>При наличии условий может быть обеспечено </a:t>
            </a:r>
            <a:r>
              <a:rPr lang="ru-RU" sz="1800" dirty="0">
                <a:solidFill>
                  <a:srgbClr val="0033CC"/>
                </a:solidFill>
              </a:rPr>
              <a:t>подключение всех групповых, а также иных помещений ДОО к сети Интернет </a:t>
            </a:r>
            <a:r>
              <a:rPr lang="ru-RU" sz="1800" dirty="0"/>
              <a:t>с учетом регламентов безопасного пользования сетью Интернет и психолого-педагогической экспертизы компьютерных игр.</a:t>
            </a:r>
          </a:p>
          <a:p>
            <a:pPr algn="just"/>
            <a:r>
              <a:rPr lang="ru-RU" sz="1800" dirty="0"/>
              <a:t>31.12. В оснащении РППС могут быть использованы </a:t>
            </a:r>
            <a:r>
              <a:rPr lang="ru-RU" sz="1800" dirty="0">
                <a:solidFill>
                  <a:srgbClr val="FF0066"/>
                </a:solidFill>
              </a:rPr>
              <a:t>элементы цифровой образовательной среды</a:t>
            </a:r>
            <a:r>
              <a:rPr lang="ru-RU" sz="1800" dirty="0"/>
              <a:t>, интерактивные площадки как пространство сотрудничества и творческой самореализации ребенка и взрослого (</a:t>
            </a:r>
            <a:r>
              <a:rPr lang="ru-RU" sz="1800" dirty="0" err="1"/>
              <a:t>кванториумы</a:t>
            </a:r>
            <a:r>
              <a:rPr lang="ru-RU" sz="1800" dirty="0"/>
              <a:t>, </a:t>
            </a:r>
            <a:r>
              <a:rPr lang="ru-RU" sz="1800" dirty="0" err="1"/>
              <a:t>мультстудии</a:t>
            </a:r>
            <a:r>
              <a:rPr lang="ru-RU" sz="1800" dirty="0"/>
              <a:t>, роботизированные и технические игрушки и другие).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8114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9414" y="4524497"/>
            <a:ext cx="1375805" cy="1375805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68779" y="721386"/>
            <a:ext cx="6198919" cy="5136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0033CC"/>
                </a:solidFill>
                <a:latin typeface="Arial Black" pitchFamily="34" charset="0"/>
              </a:rPr>
              <a:t>Материально-технические условия.</a:t>
            </a:r>
            <a:br>
              <a:rPr lang="ru-RU" sz="2000" dirty="0">
                <a:solidFill>
                  <a:srgbClr val="0033CC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33CC"/>
                </a:solidFill>
                <a:latin typeface="Arial Black" pitchFamily="34" charset="0"/>
              </a:rPr>
              <a:t> </a:t>
            </a:r>
            <a:r>
              <a:rPr lang="ru-RU" sz="2000" dirty="0" err="1">
                <a:solidFill>
                  <a:srgbClr val="0033CC"/>
                </a:solidFill>
                <a:latin typeface="Arial Black" pitchFamily="34" charset="0"/>
              </a:rPr>
              <a:t>СанПиН-база</a:t>
            </a:r>
            <a:r>
              <a:rPr lang="ru-RU" sz="2000" dirty="0">
                <a:solidFill>
                  <a:srgbClr val="0033CC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104405" y="1341912"/>
            <a:ext cx="6519553" cy="4286992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 </a:t>
            </a:r>
            <a:r>
              <a:rPr lang="ru-RU" dirty="0">
                <a:hlinkClick r:id="rId4"/>
              </a:rPr>
              <a:t>http://publication.pravo.gov.ru/Document/View/0001202012210122</a:t>
            </a:r>
            <a:r>
              <a:rPr lang="ru-RU" dirty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</a:t>
            </a:r>
            <a:r>
              <a:rPr lang="ru-RU" dirty="0" err="1"/>
              <a:t>СанПиН</a:t>
            </a:r>
            <a:r>
              <a:rPr lang="ru-RU" dirty="0"/>
              <a:t> 2.3/2.4.3590-20 «Санитарно-эпидемиологические требования к организации общественного питания населения» </a:t>
            </a:r>
            <a:r>
              <a:rPr lang="ru-RU" dirty="0">
                <a:hlinkClick r:id="rId5"/>
              </a:rPr>
              <a:t>http://publication.pravo.gov.ru/Document/View/0001202011120001</a:t>
            </a:r>
            <a:r>
              <a:rPr lang="ru-RU" dirty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</a:t>
            </a:r>
            <a:r>
              <a:rPr lang="ru-RU" dirty="0" err="1"/>
              <a:t>СанПиН</a:t>
            </a:r>
            <a:r>
              <a:rPr lang="ru-RU" dirty="0"/>
              <a:t>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  <a:r>
              <a:rPr lang="ru-RU" dirty="0">
                <a:hlinkClick r:id="rId6"/>
              </a:rPr>
              <a:t>http://publication.pravo.gov.ru/Document/View/0001202102030022</a:t>
            </a:r>
            <a:r>
              <a:rPr lang="ru-RU" dirty="0"/>
              <a:t>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02731" y="77426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Центры детской активности, которые обеспечивают все виды детской деятельности, в которых организуется образовательная деятельность.</a:t>
            </a:r>
          </a:p>
          <a:p>
            <a:pPr algn="just"/>
            <a:r>
              <a:rPr lang="ru-RU" dirty="0"/>
              <a:t>В группах раннего возраста создаются </a:t>
            </a:r>
            <a:r>
              <a:rPr lang="ru-RU" b="1" dirty="0">
                <a:solidFill>
                  <a:srgbClr val="0033CC"/>
                </a:solidFill>
              </a:rPr>
              <a:t>6 центров детской активности:</a:t>
            </a:r>
          </a:p>
          <a:p>
            <a:pPr algn="just"/>
            <a:r>
              <a:rPr lang="ru-RU" dirty="0"/>
              <a:t>двигательной активности,</a:t>
            </a:r>
          </a:p>
          <a:p>
            <a:pPr algn="just"/>
            <a:r>
              <a:rPr lang="ru-RU" dirty="0" err="1"/>
              <a:t>сенсорики</a:t>
            </a:r>
            <a:r>
              <a:rPr lang="ru-RU" dirty="0"/>
              <a:t> и конструирования,</a:t>
            </a:r>
          </a:p>
          <a:p>
            <a:pPr algn="just"/>
            <a:r>
              <a:rPr lang="ru-RU" dirty="0"/>
              <a:t>для организации предметных и предметно-манипуляторных игр,</a:t>
            </a:r>
          </a:p>
          <a:p>
            <a:pPr algn="just"/>
            <a:r>
              <a:rPr lang="ru-RU" dirty="0"/>
              <a:t>творчества и продуктивной деятельности,</a:t>
            </a:r>
          </a:p>
          <a:p>
            <a:pPr algn="just"/>
            <a:r>
              <a:rPr lang="ru-RU" dirty="0"/>
              <a:t>познания и коммуникации (книжный уголок),</a:t>
            </a:r>
          </a:p>
          <a:p>
            <a:pPr algn="just"/>
            <a:r>
              <a:rPr lang="ru-RU" dirty="0"/>
              <a:t>экспериментирования и труда.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2648" y="324433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/>
              <a:t>28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0856" y="67926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marL="0" indent="355600" algn="just">
              <a:buNone/>
            </a:pPr>
            <a:r>
              <a:rPr lang="ru-RU" dirty="0"/>
              <a:t>В группах для детей дошкольного возраста (от 3 до 7 лет) предусматривается следующий комплекс из </a:t>
            </a:r>
            <a:r>
              <a:rPr lang="ru-RU" b="1" dirty="0">
                <a:solidFill>
                  <a:srgbClr val="0033CC"/>
                </a:solidFill>
              </a:rPr>
              <a:t>12 центров детской активности</a:t>
            </a:r>
            <a:r>
              <a:rPr lang="ru-RU" dirty="0"/>
              <a:t>:</a:t>
            </a:r>
          </a:p>
          <a:p>
            <a:r>
              <a:rPr lang="ru-RU" dirty="0"/>
              <a:t>двигательной активности </a:t>
            </a:r>
          </a:p>
          <a:p>
            <a:r>
              <a:rPr lang="ru-RU" dirty="0"/>
              <a:t>безопасности </a:t>
            </a:r>
          </a:p>
          <a:p>
            <a:r>
              <a:rPr lang="ru-RU" dirty="0"/>
              <a:t>игры </a:t>
            </a:r>
          </a:p>
          <a:p>
            <a:r>
              <a:rPr lang="ru-RU" dirty="0"/>
              <a:t>конструирования</a:t>
            </a:r>
          </a:p>
          <a:p>
            <a:r>
              <a:rPr lang="ru-RU" dirty="0"/>
              <a:t>логики и математики</a:t>
            </a:r>
          </a:p>
          <a:p>
            <a:r>
              <a:rPr lang="ru-RU" dirty="0"/>
              <a:t>экспериментирования</a:t>
            </a:r>
          </a:p>
          <a:p>
            <a:r>
              <a:rPr lang="ru-RU" dirty="0"/>
              <a:t>познания и коммуникации </a:t>
            </a:r>
          </a:p>
          <a:p>
            <a:r>
              <a:rPr lang="ru-RU" dirty="0"/>
              <a:t>книжный уголок</a:t>
            </a:r>
          </a:p>
          <a:p>
            <a:r>
              <a:rPr lang="ru-RU" dirty="0"/>
              <a:t>театрализации и </a:t>
            </a:r>
            <a:r>
              <a:rPr lang="ru-RU" dirty="0" err="1"/>
              <a:t>музицирования</a:t>
            </a:r>
            <a:endParaRPr lang="ru-RU" dirty="0"/>
          </a:p>
          <a:p>
            <a:r>
              <a:rPr lang="ru-RU" dirty="0"/>
              <a:t>уединения </a:t>
            </a:r>
          </a:p>
          <a:p>
            <a:r>
              <a:rPr lang="ru-RU" dirty="0"/>
              <a:t>коррекции </a:t>
            </a:r>
          </a:p>
          <a:p>
            <a:r>
              <a:rPr lang="ru-RU" dirty="0"/>
              <a:t>творчества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38357" y="631763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29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512" y="720025"/>
            <a:ext cx="1023916" cy="102391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29444" y="783771"/>
            <a:ext cx="5284520" cy="914399"/>
          </a:xfrm>
        </p:spPr>
        <p:txBody>
          <a:bodyPr>
            <a:noAutofit/>
          </a:bodyPr>
          <a:lstStyle/>
          <a:p>
            <a:pPr algn="just"/>
            <a:br>
              <a:rPr lang="ru-RU" sz="1400" dirty="0"/>
            </a:br>
            <a:r>
              <a:rPr lang="ru-RU" sz="1400" dirty="0"/>
              <a:t>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46908" y="2173183"/>
            <a:ext cx="6650183" cy="3764479"/>
          </a:xfrm>
        </p:spPr>
        <p:txBody>
          <a:bodyPr>
            <a:normAutofit fontScale="55000" lnSpcReduction="20000"/>
          </a:bodyPr>
          <a:lstStyle/>
          <a:p>
            <a:pPr marL="0" indent="355600" algn="just">
              <a:buNone/>
            </a:pPr>
            <a:r>
              <a:rPr lang="ru-RU" dirty="0"/>
              <a:t>1) помещения для занятий и проектов, обеспечивающие образование детей через игру, общение, познавательно-исследовательскую деятельность и другие формы активности ребенка с участием взрослых и других детей;</a:t>
            </a:r>
          </a:p>
          <a:p>
            <a:pPr marL="0" indent="355600" algn="just">
              <a:buNone/>
            </a:pPr>
            <a:r>
              <a:rPr lang="ru-RU" dirty="0"/>
              <a:t>2) оснащение РППС, включающей средства обучения и воспитания, подобранные в соответствии с возрастными и индивидуальными особенностями детей дошкольного возраста, содержания Федеральной программы;</a:t>
            </a:r>
          </a:p>
          <a:p>
            <a:pPr marL="0" indent="355600" algn="just">
              <a:buNone/>
            </a:pPr>
            <a:r>
              <a:rPr lang="ru-RU" dirty="0"/>
              <a:t>3) мебель, техническое оборудование, спортивный и хозяйственный инвентарь, инвентарь для художественного, театрального, музыкального творчества, музыкальные инструменты;</a:t>
            </a:r>
          </a:p>
          <a:p>
            <a:pPr marL="0" indent="355600" algn="just">
              <a:buNone/>
            </a:pPr>
            <a:r>
              <a:rPr lang="ru-RU" dirty="0"/>
              <a:t>4) административные помещения, методический кабинет;</a:t>
            </a:r>
          </a:p>
          <a:p>
            <a:pPr marL="0" indent="355600" algn="just">
              <a:buNone/>
            </a:pPr>
            <a:r>
              <a:rPr lang="ru-RU" dirty="0"/>
              <a:t>5) помещения для занятий специалистов (учитель-логопед, учитель-дефектолог, педагог-психолог);</a:t>
            </a:r>
          </a:p>
          <a:p>
            <a:pPr marL="0" indent="355600" algn="just">
              <a:buNone/>
            </a:pPr>
            <a:r>
              <a:rPr lang="ru-RU" dirty="0"/>
              <a:t>6) помещения, обеспечивающие охрану и укрепление физического и психологического здоровья, в том числе медицинский кабинет;</a:t>
            </a:r>
          </a:p>
          <a:p>
            <a:pPr marL="0" indent="355600" algn="just">
              <a:buNone/>
            </a:pPr>
            <a:r>
              <a:rPr lang="ru-RU" dirty="0"/>
              <a:t>7) оформленная территория и оборудованные участки для прогулки ДОО.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04612" y="57238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30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104405" y="902525"/>
            <a:ext cx="6982691" cy="509451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b="1" dirty="0">
                <a:solidFill>
                  <a:srgbClr val="0000D6"/>
                </a:solidFill>
              </a:rPr>
              <a:t>Федеральный закон от 24 сентября 2022 г. № 371-ФЗ  </a:t>
            </a:r>
          </a:p>
          <a:p>
            <a:pPr marL="0" indent="3556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</a:rPr>
              <a:t>Федеральные основные общеобразовательные программы утверждаются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 </a:t>
            </a:r>
            <a:r>
              <a:rPr lang="ru-RU" sz="2000" b="1" i="1" dirty="0">
                <a:solidFill>
                  <a:srgbClr val="000000"/>
                </a:solidFill>
              </a:rPr>
              <a:t>(</a:t>
            </a:r>
            <a:r>
              <a:rPr lang="ru-RU" sz="2000" b="1" i="1" dirty="0" err="1">
                <a:solidFill>
                  <a:srgbClr val="000000"/>
                </a:solidFill>
              </a:rPr>
              <a:t>Минпросвещения</a:t>
            </a:r>
            <a:r>
              <a:rPr lang="ru-RU" sz="2000" b="1" i="1" dirty="0">
                <a:solidFill>
                  <a:srgbClr val="000000"/>
                </a:solidFill>
              </a:rPr>
              <a:t> России)</a:t>
            </a:r>
            <a:r>
              <a:rPr lang="ru-RU" sz="2000" b="1" dirty="0">
                <a:solidFill>
                  <a:srgbClr val="000000"/>
                </a:solidFill>
              </a:rPr>
              <a:t>, </a:t>
            </a:r>
            <a:r>
              <a:rPr lang="ru-RU" sz="2000" b="1" dirty="0">
                <a:solidFill>
                  <a:srgbClr val="0000D6"/>
                </a:solidFill>
              </a:rPr>
              <a:t>не позднее 1 января 2023 года</a:t>
            </a:r>
          </a:p>
          <a:p>
            <a:pPr marL="0" indent="355600" algn="just">
              <a:buNone/>
            </a:pPr>
            <a:endParaRPr lang="ru-RU" sz="2000" b="1" dirty="0">
              <a:solidFill>
                <a:srgbClr val="0000D6"/>
              </a:solidFill>
            </a:endParaRPr>
          </a:p>
          <a:p>
            <a:pPr marL="0" indent="355600" algn="just">
              <a:buFont typeface="Wingdings" pitchFamily="2" charset="2"/>
              <a:buChar char="ü"/>
            </a:pPr>
            <a:r>
              <a:rPr lang="tt-RU" sz="2000" b="1" dirty="0">
                <a:solidFill>
                  <a:srgbClr val="0000D6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Основные общеобразовательные программы подлежат приведению в соответствие с федеральными основными общеобразовательными программами не позднее </a:t>
            </a:r>
            <a:r>
              <a:rPr lang="ru-RU" sz="2400" b="1" dirty="0">
                <a:solidFill>
                  <a:srgbClr val="0000D6"/>
                </a:solidFill>
              </a:rPr>
              <a:t>1 сентября 2023 года</a:t>
            </a:r>
          </a:p>
          <a:p>
            <a:endParaRPr lang="ru-RU" dirty="0"/>
          </a:p>
        </p:txBody>
      </p:sp>
      <p:pic>
        <p:nvPicPr>
          <p:cNvPr id="8" name="Picture 3" descr="C:\Users\Пользователь\Downloads\6220bdf19d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2442" y="3052216"/>
            <a:ext cx="1012041" cy="7858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17499" y="54863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>
                <a:solidFill>
                  <a:srgbClr val="0033CC"/>
                </a:solidFill>
                <a:latin typeface="Arial Black" pitchFamily="34" charset="0"/>
              </a:rPr>
              <a:t>33. Примерный перечень литературных, музыкальных, художественных, анимационных произведений для реализации Федеральной программы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pPr marL="0" indent="355600" algn="just"/>
            <a:r>
              <a:rPr lang="ru-RU" dirty="0"/>
              <a:t>В перечень входят анимационные произведения для совместного семейного просмотра, бесед и обсуждений, использования их элементов в образовательном процессе в качестве иллюстраций природных, социальных и психологических явлений, норм и правил конструктивного взаимодействия, проявлений сопереживания и взаимопомощи; расширения эмоционального опыта ребенка, формирования у него </a:t>
            </a:r>
            <a:r>
              <a:rPr lang="ru-RU" dirty="0" err="1"/>
              <a:t>эмпатиии</a:t>
            </a:r>
            <a:r>
              <a:rPr lang="ru-RU" dirty="0"/>
              <a:t> ценностного отношения к окружающему миру.</a:t>
            </a:r>
          </a:p>
          <a:p>
            <a:pPr marL="0" indent="355600" algn="just"/>
            <a:r>
              <a:rPr lang="ru-RU" dirty="0"/>
              <a:t>Полнометражные анимационные фильмы рекомендуются только для семейного просмотра и не могут быть включены в образовательный процесс ДОО. Время просмотра ребенком цифрового и </a:t>
            </a:r>
            <a:r>
              <a:rPr lang="ru-RU" dirty="0" err="1"/>
              <a:t>медиа</a:t>
            </a:r>
            <a:r>
              <a:rPr lang="ru-RU" dirty="0"/>
              <a:t> </a:t>
            </a:r>
            <a:r>
              <a:rPr lang="ru-RU" dirty="0" err="1"/>
              <a:t>контента</a:t>
            </a:r>
            <a:r>
              <a:rPr lang="ru-RU" dirty="0"/>
              <a:t> должно регулироваться родителями (законными представителями) и соответствовать его возрастным возможностям. Некоторые анимационные произведения требуют особого внимания к эмоциональному состоянию ребенка и не рекомендуются к просмотру без обсуждения со взрослым переживаний ребенка. Ряд фильмов содержат серию образцов социально неодобряемых сценариев поведения на протяжении длительного экранного времени, что требует предварительного и последующего обсуждения с детьми.</a:t>
            </a:r>
          </a:p>
          <a:p>
            <a:pPr marL="0" indent="355600" algn="just"/>
            <a:r>
              <a:rPr lang="ru-RU" dirty="0"/>
              <a:t>Выбор цифрового </a:t>
            </a:r>
            <a:r>
              <a:rPr lang="ru-RU" dirty="0" err="1"/>
              <a:t>контента</a:t>
            </a:r>
            <a:r>
              <a:rPr lang="ru-RU" dirty="0"/>
              <a:t>, </a:t>
            </a:r>
            <a:r>
              <a:rPr lang="ru-RU" dirty="0" err="1"/>
              <a:t>медиа</a:t>
            </a:r>
            <a:r>
              <a:rPr lang="ru-RU" dirty="0"/>
              <a:t> продукции, в том числе анимационных фильмов, должен осуществляться в соответствии с нормами, регулирующими защиту детей от информации, причиняющей вред здоровью и развитию детей в Российской Федерации .</a:t>
            </a:r>
          </a:p>
          <a:p>
            <a:endParaRPr lang="ru-RU" dirty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31</a:t>
            </a:r>
            <a:endParaRPr kumimoji="0" lang="tt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/>
          </a:bodyPr>
          <a:lstStyle/>
          <a:p>
            <a:pPr algn="ctr"/>
            <a:r>
              <a:rPr lang="ru-RU" sz="1400" dirty="0">
                <a:solidFill>
                  <a:srgbClr val="0033CC"/>
                </a:solidFill>
                <a:latin typeface="Arial Black" pitchFamily="34" charset="0"/>
              </a:rPr>
              <a:t>36. </a:t>
            </a:r>
            <a:r>
              <a:rPr lang="ru-RU" sz="1600" dirty="0">
                <a:solidFill>
                  <a:srgbClr val="0033CC"/>
                </a:solidFill>
                <a:latin typeface="Arial Black" pitchFamily="34" charset="0"/>
              </a:rPr>
              <a:t>Федеральный календарный план воспитательной работы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/>
              <a:t>План является единым для ДОО.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/>
              <a:t>ДОО вправе наряду с Планом проводить иные мероприятия согласно Программе воспитания, по ключевым направлениям.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/>
              <a:t>Все мероприятия должны проводиться с учетом особенностей Программы, а также возрастных, физиологических и </a:t>
            </a:r>
            <a:r>
              <a:rPr lang="ru-RU" dirty="0" err="1"/>
              <a:t>психо</a:t>
            </a:r>
            <a:r>
              <a:rPr lang="ru-RU" dirty="0"/>
              <a:t> - эмоциональных особенностей обучающихся.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/>
              <a:t>Дан примерный перечень основных государственных и народных праздников, памятных дат в календарном плане воспитательной работы в ДОО.</a:t>
            </a:r>
          </a:p>
          <a:p>
            <a:endParaRPr lang="ru-RU" dirty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://15minut.ru/_bl/4/99518006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9889" y="1129502"/>
            <a:ext cx="5940425" cy="462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574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ru-RU" sz="22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br>
              <a:rPr lang="ru-RU" sz="22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br>
              <a:rPr lang="ru-RU" sz="22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>
                <a:solidFill>
                  <a:srgbClr val="009900"/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Министерство просвещения Российской Федерации будет реализовывать организационно-методическое сопровождение реализации ФОП</a:t>
            </a:r>
            <a:br>
              <a:rPr lang="ru-RU" i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29150" y="1793174"/>
            <a:ext cx="3659827" cy="438378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altLang="ru-RU" dirty="0">
                <a:solidFill>
                  <a:srgbClr val="C00000"/>
                </a:solidFill>
              </a:rPr>
              <a:t>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ru-RU" sz="2400" b="1" dirty="0">
                <a:solidFill>
                  <a:srgbClr val="0070C0"/>
                </a:solidFill>
                <a:hlinkClick r:id="rId3"/>
              </a:rPr>
              <a:t>https://docs.edu.gov.ru/document/f4f7837770384bfa1faa1827ec8d72d4/download/5558/</a:t>
            </a:r>
            <a:r>
              <a:rPr lang="tt-RU" altLang="ru-RU" sz="2400" b="1" dirty="0">
                <a:solidFill>
                  <a:srgbClr val="0070C0"/>
                </a:solidFill>
              </a:rPr>
              <a:t> </a:t>
            </a:r>
            <a:endParaRPr lang="ru-RU" altLang="ru-RU" sz="24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6785" y="1971304"/>
            <a:ext cx="3116771" cy="1732635"/>
          </a:xfrm>
          <a:ln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908463" y="3942608"/>
            <a:ext cx="3271651" cy="93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hlinkClick r:id="rId5"/>
              </a:rPr>
              <a:t>https://docs.edu.gov.ru/document/8a9cc6ca040d8c6dd31a077fd2a6e226/</a:t>
            </a:r>
            <a:r>
              <a:rPr lang="ru-RU" b="1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88752" y="67926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961901" y="629392"/>
            <a:ext cx="7137070" cy="545077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tt-RU" dirty="0"/>
              <a:t> </a:t>
            </a:r>
          </a:p>
          <a:p>
            <a:pPr algn="ctr">
              <a:buNone/>
            </a:pPr>
            <a:r>
              <a:rPr lang="tt-RU" sz="4000" b="1" dirty="0">
                <a:solidFill>
                  <a:srgbClr val="0033CC"/>
                </a:solidFill>
              </a:rPr>
              <a:t>                       В чем специфика ФОП?</a:t>
            </a:r>
            <a:r>
              <a:rPr lang="tt-RU" b="1" dirty="0"/>
              <a:t> </a:t>
            </a:r>
            <a:endParaRPr lang="tt-RU" dirty="0"/>
          </a:p>
          <a:p>
            <a:pPr marL="2149475" indent="0" algn="just">
              <a:buNone/>
            </a:pPr>
            <a:r>
              <a:rPr lang="ru-RU" sz="3800" dirty="0"/>
              <a:t>Федеральная программа отражает современный культурно - исторический этап развития российского общества и реализует основополагающие функции дошкольного уровня образования: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/>
              <a:t>обучение и воспитание ребенка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/>
              <a:t>создание единого ядра содержания ДО, ориентированного на приобщение детей к духовно-нравственным и </a:t>
            </a:r>
            <a:r>
              <a:rPr lang="ru-RU" sz="3800" dirty="0" err="1"/>
              <a:t>социокультурным</a:t>
            </a:r>
            <a:r>
              <a:rPr lang="ru-RU" sz="3800" dirty="0"/>
              <a:t> ценностям российского народа, воспитание растущего поколения как знающего и любящего историю и культуру своей семьи, большой и малой Родины;</a:t>
            </a:r>
          </a:p>
        </p:txBody>
      </p:sp>
      <p:pic>
        <p:nvPicPr>
          <p:cNvPr id="5" name="Picture 2" descr="C:\Users\Пользователь\Downloads\1613545470_121-p-kartinki-na-belom-fone-dlya-prezentatsii-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149" y="819398"/>
            <a:ext cx="2135096" cy="14000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39370" y="85739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46909" y="760020"/>
            <a:ext cx="6650182" cy="5142015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2000" dirty="0"/>
              <a:t>создание единого федерального образовательного пространства воспитания и развития детей от рождения до поступления в общеобразовательную организацию,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</a:p>
          <a:p>
            <a:pPr>
              <a:buClr>
                <a:srgbClr val="0033CC"/>
              </a:buClr>
            </a:pPr>
            <a:r>
              <a:rPr lang="ru-RU" sz="2000" b="1" dirty="0">
                <a:solidFill>
                  <a:srgbClr val="0033CC"/>
                </a:solidFill>
                <a:latin typeface="Comic Sans MS" pitchFamily="66" charset="0"/>
              </a:rPr>
              <a:t>ФОП: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Определяет</a:t>
            </a:r>
            <a:r>
              <a:rPr lang="ru-RU" sz="2000" dirty="0"/>
              <a:t> единые для Российской Федерации </a:t>
            </a:r>
            <a:r>
              <a:rPr lang="ru-RU" sz="2000" b="1" dirty="0">
                <a:solidFill>
                  <a:srgbClr val="FF0000"/>
                </a:solidFill>
              </a:rPr>
              <a:t>базовые объем и содержание ДО</a:t>
            </a:r>
            <a:r>
              <a:rPr lang="ru-RU" sz="2000" dirty="0"/>
              <a:t>, осваиваемые обучающимися в ДОО;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Определяет содержательные линии образовательной деятельности</a:t>
            </a:r>
            <a:r>
              <a:rPr lang="ru-RU" sz="2000" dirty="0"/>
              <a:t>, реализуемые ДОО по основным направлениям развития детей дошкольного возраста (социально-коммуникативного, познавательного, речевого, художественно-эстетического, физического развития) согласно целевым  ориентирам и образовательным областям ФГОС ДО.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/>
              <a:t>  </a:t>
            </a:r>
            <a:r>
              <a:rPr lang="ru-RU" sz="2000" b="1" dirty="0">
                <a:solidFill>
                  <a:srgbClr val="FF0000"/>
                </a:solidFill>
              </a:rPr>
              <a:t>Является основой для самостоятельной разработки </a:t>
            </a:r>
            <a:r>
              <a:rPr lang="ru-RU" sz="2000" dirty="0"/>
              <a:t>и утверждения ДОО</a:t>
            </a:r>
            <a:endParaRPr lang="en-US" sz="2000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2502" y="78614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41319" y="766104"/>
            <a:ext cx="5634182" cy="113394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	</a:t>
            </a: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b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2700" b="1" dirty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Отбор содержания дошкольного образования</a:t>
            </a:r>
            <a:r>
              <a:rPr lang="ru-RU" sz="2700" b="1" dirty="0">
                <a:solidFill>
                  <a:srgbClr val="CC3399"/>
                </a:solidFill>
                <a:latin typeface="Comic Sans MS" pitchFamily="66" charset="0"/>
              </a:rPr>
              <a:t>      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2562225"/>
            <a:ext cx="6858000" cy="2695575"/>
          </a:xfrm>
        </p:spPr>
        <p:txBody>
          <a:bodyPr>
            <a:normAutofit/>
          </a:bodyPr>
          <a:lstStyle/>
          <a:p>
            <a:endParaRPr lang="ru-RU" sz="4000" dirty="0"/>
          </a:p>
          <a:p>
            <a:pPr algn="just"/>
            <a:endParaRPr lang="ru-RU" sz="4000" b="1" dirty="0">
              <a:solidFill>
                <a:srgbClr val="33CC33"/>
              </a:solidFill>
              <a:latin typeface="Comic Sans MS" pitchFamily="66" charset="0"/>
            </a:endParaRPr>
          </a:p>
        </p:txBody>
      </p:sp>
      <p:pic>
        <p:nvPicPr>
          <p:cNvPr id="7" name="Picture 2" descr="C:\Users\Пользователь\Downloads\kisspng-animation-stick-figure-clip-art-any-question-5b4a211f5a85a5.5133713015315847993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39881">
            <a:off x="1350825" y="998522"/>
            <a:ext cx="1588943" cy="141239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24641" y="2828698"/>
            <a:ext cx="2864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Комплексные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A54528F-8054-4C57-1F0D-9BBB56E41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50" y="2553195"/>
            <a:ext cx="906420" cy="67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29096" y="3525475"/>
            <a:ext cx="3841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Авторские технологии и самостоятельные линейки пособий внутри комплексных программ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3004" y="4847502"/>
            <a:ext cx="2872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Парциальные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5143286" y="4568867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люс 14"/>
          <p:cNvSpPr/>
          <p:nvPr/>
        </p:nvSpPr>
        <p:spPr>
          <a:xfrm>
            <a:off x="5141307" y="3569360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781874" y="77426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532" y="1151907"/>
            <a:ext cx="6460177" cy="4105894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ourier New" panose="02070309020205020404" pitchFamily="49" charset="0"/>
              </a:rPr>
              <a:t>	Федеральный закон от 29 декабря 2012 г. № 273-ФЗ «Об образовании в Российской Федерации»</a:t>
            </a:r>
          </a:p>
          <a:p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Статья 28. Компетенции, права, обязанности и ответственность образовательной организации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</a:rPr>
              <a:t>2. Образовательные организации при реализации образовательных программ свободны в определении </a:t>
            </a:r>
            <a:r>
              <a:rPr lang="ru-RU" b="1" dirty="0">
                <a:solidFill>
                  <a:srgbClr val="C00000"/>
                </a:solidFill>
              </a:rPr>
              <a:t>содержания образования</a:t>
            </a:r>
            <a:r>
              <a:rPr lang="ru-RU" b="1" dirty="0">
                <a:solidFill>
                  <a:srgbClr val="000000"/>
                </a:solidFill>
              </a:rPr>
              <a:t>, выборе </a:t>
            </a:r>
            <a:r>
              <a:rPr lang="ru-RU" b="1" dirty="0">
                <a:solidFill>
                  <a:srgbClr val="3333FF"/>
                </a:solidFill>
              </a:rPr>
              <a:t>образовательных технологий, а также в выборе учебно-методического обеспечения</a:t>
            </a:r>
            <a:r>
              <a:rPr lang="ru-RU" b="1" dirty="0">
                <a:solidFill>
                  <a:srgbClr val="000000"/>
                </a:solidFill>
              </a:rPr>
              <a:t>, если иное не установлено настоящим Федеральным законом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40" y="796096"/>
            <a:ext cx="1023507" cy="678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51245" y="97614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9122" y="948475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b="1" dirty="0">
                <a:solidFill>
                  <a:srgbClr val="1E3A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Вариативность форм, методов и средств педагогической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5658" y="1691433"/>
            <a:ext cx="6745184" cy="365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23.4. Формы, способы, методы и средства реализации Федеральной программы </a:t>
            </a:r>
            <a:r>
              <a:rPr lang="ru-RU" sz="14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определяет самостоятельно</a:t>
            </a:r>
            <a:r>
              <a:rPr lang="ru-RU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Существенное значение имеют </a:t>
            </a:r>
            <a:r>
              <a:rPr lang="ru-RU" sz="14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сформировавшиеся у педагога практики воспитания и обучения детей</a:t>
            </a:r>
            <a:r>
              <a:rPr lang="ru-RU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, оценка результативности форм, методов, средств образовательной деятельности применительно к конкретной возрастной группе детей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>
                <a:solidFill>
                  <a:srgbClr val="000000"/>
                </a:solidFill>
                <a:ea typeface="Courier New" panose="02070309020205020404" pitchFamily="49" charset="0"/>
              </a:rPr>
              <a:t>23.10. Вариативность форм, методов и средств реализации 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</a:t>
            </a:r>
            <a:r>
              <a:rPr lang="ru-RU" sz="1400" b="1" dirty="0">
                <a:solidFill>
                  <a:srgbClr val="C00000"/>
                </a:solidFill>
                <a:ea typeface="Courier New" panose="02070309020205020404" pitchFamily="49" charset="0"/>
              </a:rPr>
              <a:t>Важное значение имеет признание приоритетной субъективной позиции ребёнка в образовательном процессе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23.12. Выбор педагогом педагогически обоснованных форм, методов, средств реализации 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обеспечивает их вариативность</a:t>
            </a:r>
          </a:p>
        </p:txBody>
      </p:sp>
      <p:pic>
        <p:nvPicPr>
          <p:cNvPr id="12" name="Изображение 10" descr="СОЮЗ_ЛОГО_1.psd">
            <a:extLst>
              <a:ext uri="{FF2B5EF4-FFF2-40B4-BE49-F238E27FC236}">
                <a16:creationId xmlns:a16="http://schemas.microsoft.com/office/drawing/2014/main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43" y="879223"/>
            <a:ext cx="1023507" cy="678487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solidFill>
                  <a:srgbClr val="0033CC"/>
                </a:solidFill>
              </a:rPr>
              <a:t>10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6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10413</TotalTime>
  <Words>2951</Words>
  <Application>Microsoft Office PowerPoint</Application>
  <PresentationFormat>Экран (4:3)</PresentationFormat>
  <Paragraphs>345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Comic Sans MS</vt:lpstr>
      <vt:lpstr>Courier New</vt:lpstr>
      <vt:lpstr>Times New Roman</vt:lpstr>
      <vt:lpstr>Wingdings</vt:lpstr>
      <vt:lpstr>Тема Office</vt:lpstr>
      <vt:lpstr>Презентация PowerPoint</vt:lpstr>
      <vt:lpstr>Обновление нормативной базы        современного дошкольного образования</vt:lpstr>
      <vt:lpstr>Презентация PowerPoint</vt:lpstr>
      <vt:lpstr>   Министерство просвещения Российской Федерации будет реализовывать организационно-методическое сопровождение реализации ФОП </vt:lpstr>
      <vt:lpstr>Презентация PowerPoint</vt:lpstr>
      <vt:lpstr>Презентация PowerPoint</vt:lpstr>
      <vt:lpstr>                                                Отбор содержания дошкольного образования       </vt:lpstr>
      <vt:lpstr>Презентация PowerPoint</vt:lpstr>
      <vt:lpstr>Презентация PowerPoint</vt:lpstr>
      <vt:lpstr>Структура ООП</vt:lpstr>
      <vt:lpstr>Целевой раздел ООП</vt:lpstr>
      <vt:lpstr>Трансформация целевых установок</vt:lpstr>
      <vt:lpstr>Архитектура целевого раздела</vt:lpstr>
      <vt:lpstr>Задачный блок(принципы –в соответствии с ФГОС ДО)</vt:lpstr>
      <vt:lpstr>Архитектура целевого раздела</vt:lpstr>
      <vt:lpstr>Архитектура содержательного раздела</vt:lpstr>
      <vt:lpstr>17. Задачи и содержание образования (обучения и воспитания) по образовательным областям</vt:lpstr>
      <vt:lpstr>Презентация PowerPoint</vt:lpstr>
      <vt:lpstr>Архитектура содержательного раздела</vt:lpstr>
      <vt:lpstr>Архитектура организационного раздела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Материально-технические условия.  СанПиН-база:</vt:lpstr>
      <vt:lpstr>Вариант организации внутренней инфраструктуры ДОО в виде центров</vt:lpstr>
      <vt:lpstr>Вариант организации внутренней инфраструктуры ДОО в виде центров</vt:lpstr>
      <vt:lpstr> 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vt:lpstr>
      <vt:lpstr>33. Примерный перечень литературных, музыкальных, художественных, анимационных произведений для реализации Федеральной программы</vt:lpstr>
      <vt:lpstr>36. Федеральный календарный план воспитательной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isakshcola@rambler.ru</cp:lastModifiedBy>
  <cp:revision>234</cp:revision>
  <dcterms:created xsi:type="dcterms:W3CDTF">2013-11-19T05:52:05Z</dcterms:created>
  <dcterms:modified xsi:type="dcterms:W3CDTF">2023-09-21T05:48:21Z</dcterms:modified>
</cp:coreProperties>
</file>